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447" r:id="rId2"/>
    <p:sldId id="563" r:id="rId3"/>
    <p:sldId id="586" r:id="rId4"/>
    <p:sldId id="431" r:id="rId5"/>
    <p:sldId id="574" r:id="rId6"/>
    <p:sldId id="489" r:id="rId7"/>
    <p:sldId id="450" r:id="rId8"/>
    <p:sldId id="436" r:id="rId9"/>
    <p:sldId id="590" r:id="rId10"/>
    <p:sldId id="435" r:id="rId11"/>
    <p:sldId id="438" r:id="rId12"/>
    <p:sldId id="439" r:id="rId13"/>
    <p:sldId id="444" r:id="rId14"/>
    <p:sldId id="579" r:id="rId15"/>
    <p:sldId id="580" r:id="rId16"/>
    <p:sldId id="581" r:id="rId17"/>
    <p:sldId id="582" r:id="rId18"/>
    <p:sldId id="583" r:id="rId19"/>
    <p:sldId id="578" r:id="rId20"/>
    <p:sldId id="585" r:id="rId21"/>
    <p:sldId id="584" r:id="rId22"/>
    <p:sldId id="470" r:id="rId23"/>
    <p:sldId id="571" r:id="rId24"/>
    <p:sldId id="465" r:id="rId25"/>
    <p:sldId id="475" r:id="rId26"/>
    <p:sldId id="588" r:id="rId27"/>
    <p:sldId id="494" r:id="rId28"/>
    <p:sldId id="492" r:id="rId29"/>
    <p:sldId id="473" r:id="rId30"/>
    <p:sldId id="497" r:id="rId31"/>
    <p:sldId id="499" r:id="rId32"/>
    <p:sldId id="479" r:id="rId33"/>
    <p:sldId id="565" r:id="rId34"/>
    <p:sldId id="587" r:id="rId35"/>
    <p:sldId id="496" r:id="rId36"/>
    <p:sldId id="591" r:id="rId37"/>
    <p:sldId id="592" r:id="rId38"/>
    <p:sldId id="476" r:id="rId39"/>
    <p:sldId id="485" r:id="rId40"/>
    <p:sldId id="589" r:id="rId41"/>
    <p:sldId id="570" r:id="rId42"/>
    <p:sldId id="572" r:id="rId4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in Bjork" initials="RB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4A5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98" autoAdjust="0"/>
  </p:normalViewPr>
  <p:slideViewPr>
    <p:cSldViewPr>
      <p:cViewPr>
        <p:scale>
          <a:sx n="75" d="100"/>
          <a:sy n="75" d="100"/>
        </p:scale>
        <p:origin x="-72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353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475" cy="480060"/>
          </a:xfrm>
          <a:prstGeom prst="rect">
            <a:avLst/>
          </a:prstGeom>
        </p:spPr>
        <p:txBody>
          <a:bodyPr vert="horz" lIns="95152" tIns="47576" rIns="95152" bIns="475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064" y="0"/>
            <a:ext cx="3170475" cy="480060"/>
          </a:xfrm>
          <a:prstGeom prst="rect">
            <a:avLst/>
          </a:prstGeom>
        </p:spPr>
        <p:txBody>
          <a:bodyPr vert="horz" lIns="95152" tIns="47576" rIns="95152" bIns="47576" rtlCol="0"/>
          <a:lstStyle>
            <a:lvl1pPr algn="r">
              <a:defRPr sz="1200"/>
            </a:lvl1pPr>
          </a:lstStyle>
          <a:p>
            <a:fld id="{783400EC-1FA0-4A46-9772-662507E8521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96"/>
            <a:ext cx="3170475" cy="480060"/>
          </a:xfrm>
          <a:prstGeom prst="rect">
            <a:avLst/>
          </a:prstGeom>
        </p:spPr>
        <p:txBody>
          <a:bodyPr vert="horz" lIns="95152" tIns="47576" rIns="95152" bIns="47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064" y="9119496"/>
            <a:ext cx="3170475" cy="480060"/>
          </a:xfrm>
          <a:prstGeom prst="rect">
            <a:avLst/>
          </a:prstGeom>
        </p:spPr>
        <p:txBody>
          <a:bodyPr vert="horz" lIns="95152" tIns="47576" rIns="95152" bIns="47576" rtlCol="0" anchor="b"/>
          <a:lstStyle>
            <a:lvl1pPr algn="r">
              <a:defRPr sz="1200"/>
            </a:lvl1pPr>
          </a:lstStyle>
          <a:p>
            <a:fld id="{40F8D977-8668-428A-ABCE-C16570E3E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8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475" cy="480060"/>
          </a:xfrm>
          <a:prstGeom prst="rect">
            <a:avLst/>
          </a:prstGeom>
        </p:spPr>
        <p:txBody>
          <a:bodyPr vert="horz" lIns="95152" tIns="47576" rIns="95152" bIns="475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064" y="0"/>
            <a:ext cx="3170475" cy="480060"/>
          </a:xfrm>
          <a:prstGeom prst="rect">
            <a:avLst/>
          </a:prstGeom>
        </p:spPr>
        <p:txBody>
          <a:bodyPr vert="horz" lIns="95152" tIns="47576" rIns="95152" bIns="47576" rtlCol="0"/>
          <a:lstStyle>
            <a:lvl1pPr algn="r">
              <a:defRPr sz="1200"/>
            </a:lvl1pPr>
          </a:lstStyle>
          <a:p>
            <a:fld id="{DE7498DE-6DE0-4A72-8A98-903EB2914380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52" tIns="47576" rIns="95152" bIns="475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152" tIns="47576" rIns="95152" bIns="47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96"/>
            <a:ext cx="3170475" cy="480060"/>
          </a:xfrm>
          <a:prstGeom prst="rect">
            <a:avLst/>
          </a:prstGeom>
        </p:spPr>
        <p:txBody>
          <a:bodyPr vert="horz" lIns="95152" tIns="47576" rIns="95152" bIns="47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064" y="9119496"/>
            <a:ext cx="3170475" cy="480060"/>
          </a:xfrm>
          <a:prstGeom prst="rect">
            <a:avLst/>
          </a:prstGeom>
        </p:spPr>
        <p:txBody>
          <a:bodyPr vert="horz" lIns="95152" tIns="47576" rIns="95152" bIns="47576" rtlCol="0" anchor="b"/>
          <a:lstStyle>
            <a:lvl1pPr algn="r">
              <a:defRPr sz="1200"/>
            </a:lvl1pPr>
          </a:lstStyle>
          <a:p>
            <a:fld id="{2243BBC8-9019-48D9-A269-CB394B7528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9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BBC8-9019-48D9-A269-CB394B75282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8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statistical model based on the classical density-dependent Ricker model, with three main parameters: carrying capacity, growth rate, and temporal variability.</a:t>
            </a:r>
          </a:p>
          <a:p>
            <a:r>
              <a:rPr lang="en-US" dirty="0" smtClean="0"/>
              <a:t>Carrying capacity and growth rate are modeled as functions of spatial covariates that describe habitat size and quality. These are derived in part from remotely sensed data.</a:t>
            </a:r>
          </a:p>
          <a:p>
            <a:r>
              <a:rPr lang="en-US" dirty="0" smtClean="0"/>
              <a:t>Temporal variability is modeled as a function of </a:t>
            </a:r>
            <a:r>
              <a:rPr lang="en-US" dirty="0" err="1" smtClean="0"/>
              <a:t>spatio</a:t>
            </a:r>
            <a:r>
              <a:rPr lang="en-US" dirty="0" smtClean="0"/>
              <a:t>-temporally fluctuating variables, such as temperature and flow. These are also derived in large part from remotely sensed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BBC8-9019-48D9-A269-CB394B75282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13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BBC8-9019-48D9-A269-CB394B75282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60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BBC8-9019-48D9-A269-CB394B75282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60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BBC8-9019-48D9-A269-CB394B75282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7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BBC8-9019-48D9-A269-CB394B75282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6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33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 b="17460"/>
          <a:stretch/>
        </p:blipFill>
        <p:spPr>
          <a:xfrm>
            <a:off x="-1" y="0"/>
            <a:ext cx="9144001" cy="594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latinLnBrk="0" hangingPunct="1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3" descr="D:\RBC\logos_etc\newlog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" y="6019800"/>
            <a:ext cx="1839693" cy="8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-1" y="5971032"/>
            <a:ext cx="91492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flatheadtu.org/wp-content/uploads/2014/01/tu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19800"/>
            <a:ext cx="590550" cy="7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en/5/5d/Montana_UM_logo.gi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51645"/>
            <a:ext cx="1143000" cy="78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0/08/USGS_logo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135528"/>
            <a:ext cx="1752600" cy="6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wtip.org/drupal/sites/default/files/images/Forest_Service_Logo_1_0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93" y="6051645"/>
            <a:ext cx="678907" cy="7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6063147"/>
            <a:ext cx="889000" cy="7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fema.gov/sites/default/files/images/usfws-logo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715" y="6051645"/>
            <a:ext cx="610085" cy="7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16088"/>
            <a:ext cx="9144000" cy="441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err="1" smtClean="0">
              <a:solidFill>
                <a:schemeClr val="tx1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7694" y="136477"/>
            <a:ext cx="868159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392" tIns="51197" rIns="102392" bIns="51197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8620126" y="6467475"/>
            <a:ext cx="428625" cy="28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1677" tIns="35839" rIns="71677" bIns="35839">
            <a:spAutoFit/>
          </a:bodyPr>
          <a:lstStyle/>
          <a:p>
            <a:pPr algn="r" defTabSz="715609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7AA2445A-C961-4CDD-B51D-64F0B5A5132B}" type="slidenum">
              <a:rPr lang="en-US" sz="1400">
                <a:solidFill>
                  <a:schemeClr val="tx2"/>
                </a:solidFill>
                <a:latin typeface="Trebuchet MS"/>
                <a:cs typeface="Arial" pitchFamily="34" charset="0"/>
              </a:rPr>
              <a:pPr algn="r" defTabSz="715609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solidFill>
                <a:schemeClr val="tx2"/>
              </a:solidFill>
              <a:latin typeface="Trebuchet MS"/>
              <a:cs typeface="Arial" pitchFamily="34" charset="0"/>
            </a:endParaRPr>
          </a:p>
        </p:txBody>
      </p:sp>
      <p:pic>
        <p:nvPicPr>
          <p:cNvPr id="2050" name="Picture 2" descr="D:\RBC\logos_etc\new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6088"/>
            <a:ext cx="996287" cy="4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6063" y="1761200"/>
            <a:ext cx="8693221" cy="439394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229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 descr="D:\RBC\logos_etc\newlogo.jp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232412"/>
            <a:ext cx="1066799" cy="4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76400"/>
            <a:ext cx="7696200" cy="3048000"/>
          </a:xfrm>
          <a:solidFill>
            <a:schemeClr val="bg1">
              <a:lumMod val="50000"/>
              <a:lumOff val="50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cap="none" dirty="0" smtClean="0">
                <a:solidFill>
                  <a:schemeClr val="tx1"/>
                </a:solidFill>
                <a:latin typeface="+mn-lt"/>
              </a:rPr>
              <a:t>The </a:t>
            </a:r>
            <a:r>
              <a:rPr lang="en-US" cap="none" dirty="0" err="1" smtClean="0">
                <a:solidFill>
                  <a:schemeClr val="tx1"/>
                </a:solidFill>
                <a:latin typeface="+mn-lt"/>
              </a:rPr>
              <a:t>Salmonid</a:t>
            </a:r>
            <a:r>
              <a:rPr lang="en-US" cap="none" dirty="0" smtClean="0">
                <a:solidFill>
                  <a:schemeClr val="tx1"/>
                </a:solidFill>
                <a:latin typeface="+mn-lt"/>
              </a:rPr>
              <a:t> Population </a:t>
            </a:r>
            <a:br>
              <a:rPr lang="en-US" cap="none" dirty="0" smtClean="0">
                <a:solidFill>
                  <a:schemeClr val="tx1"/>
                </a:solidFill>
                <a:latin typeface="+mn-lt"/>
              </a:rPr>
            </a:br>
            <a:r>
              <a:rPr lang="en-US" cap="none" dirty="0" smtClean="0">
                <a:solidFill>
                  <a:schemeClr val="tx1"/>
                </a:solidFill>
                <a:latin typeface="+mn-lt"/>
              </a:rPr>
              <a:t>Viability Project</a:t>
            </a:r>
            <a:br>
              <a:rPr lang="en-US" cap="none" dirty="0" smtClean="0">
                <a:solidFill>
                  <a:schemeClr val="tx1"/>
                </a:solidFill>
                <a:latin typeface="+mn-lt"/>
              </a:rPr>
            </a:br>
            <a:r>
              <a:rPr lang="en-US" cap="none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cap="none" dirty="0" smtClean="0">
                <a:solidFill>
                  <a:schemeClr val="tx1"/>
                </a:solidFill>
                <a:latin typeface="+mn-lt"/>
              </a:rPr>
            </a:br>
            <a:r>
              <a:rPr lang="en-US" sz="3600" i="1" cap="none" dirty="0" smtClean="0">
                <a:solidFill>
                  <a:schemeClr val="tx1"/>
                </a:solidFill>
                <a:latin typeface="+mn-lt"/>
              </a:rPr>
              <a:t>Seth Wenger, UGA River Basin Center</a:t>
            </a:r>
            <a:endParaRPr lang="en-US" sz="3600" i="1" cap="none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970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What we’re doing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7921752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Developing two new, complementary methods of population viability analysis.</a:t>
            </a:r>
          </a:p>
          <a:p>
            <a:pPr lvl="1"/>
            <a:r>
              <a:rPr lang="en-US" dirty="0" smtClean="0"/>
              <a:t>Method 1: STPVM, a </a:t>
            </a:r>
            <a:r>
              <a:rPr lang="en-US" dirty="0" err="1" smtClean="0"/>
              <a:t>spatio</a:t>
            </a:r>
            <a:r>
              <a:rPr lang="en-US" dirty="0" smtClean="0"/>
              <a:t>-temporal statistical population viability model. Best suited to isolated populations. </a:t>
            </a:r>
          </a:p>
          <a:p>
            <a:pPr lvl="1"/>
            <a:r>
              <a:rPr lang="en-US" dirty="0" smtClean="0"/>
              <a:t>Method 2: </a:t>
            </a:r>
            <a:r>
              <a:rPr lang="en-US" dirty="0" err="1" smtClean="0"/>
              <a:t>CDmetaPOP</a:t>
            </a:r>
            <a:r>
              <a:rPr lang="en-US" dirty="0" smtClean="0"/>
              <a:t>, an individual-based model that can predict both demographic and genetic viability. Best suited to connected populations (</a:t>
            </a:r>
            <a:r>
              <a:rPr lang="en-US" dirty="0" err="1" smtClean="0"/>
              <a:t>metapopulations</a:t>
            </a:r>
            <a:r>
              <a:rPr lang="en-US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066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STPVM- core model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580404"/>
              </p:ext>
            </p:extLst>
          </p:nvPr>
        </p:nvGraphicFramePr>
        <p:xfrm>
          <a:off x="1079500" y="2870200"/>
          <a:ext cx="6502400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Document" r:id="rId5" imgW="5497885" imgH="1104568" progId="Word.Document.12">
                  <p:embed/>
                </p:oleObj>
              </mc:Choice>
              <mc:Fallback>
                <p:oleObj name="Document" r:id="rId5" imgW="5497885" imgH="11045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9500" y="2870200"/>
                        <a:ext cx="6502400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 flipV="1">
            <a:off x="1772668" y="2590800"/>
            <a:ext cx="1524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839468" y="3581400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15868" y="2514600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35068" y="3733800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78068" y="2590800"/>
            <a:ext cx="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90600" y="2209800"/>
            <a:ext cx="237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Population Now (known)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01268" y="4038600"/>
            <a:ext cx="280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Population Last Year (known)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06268" y="2057400"/>
            <a:ext cx="13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Growth Rate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049268" y="4267200"/>
            <a:ext cx="190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Carrying Capacity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44668" y="2133600"/>
            <a:ext cx="24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Environmental variability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39268" y="4953000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Carrying capacity varies in space– it’s habitat size and quality.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Environmental variability varies in space and time– it’s climate/weather related variables, like temperature and flow.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47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STPVM, cont’d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4187952" cy="4343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Models are fit using actual observations of organisms. </a:t>
            </a:r>
          </a:p>
          <a:p>
            <a:r>
              <a:rPr lang="en-US" dirty="0"/>
              <a:t>I</a:t>
            </a:r>
            <a:r>
              <a:rPr lang="en-US" dirty="0" smtClean="0"/>
              <a:t>nformation is “borrowed” across many observations in space and time.</a:t>
            </a:r>
          </a:p>
          <a:p>
            <a:r>
              <a:rPr lang="en-US" dirty="0" smtClean="0"/>
              <a:t>This allows us to make estimates in locations with limited or no data, with realistic uncertainties.</a:t>
            </a:r>
          </a:p>
        </p:txBody>
      </p:sp>
      <p:sp>
        <p:nvSpPr>
          <p:cNvPr id="4" name="Oval 3"/>
          <p:cNvSpPr/>
          <p:nvPr/>
        </p:nvSpPr>
        <p:spPr>
          <a:xfrm>
            <a:off x="6172200" y="1905000"/>
            <a:ext cx="1600200" cy="914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848600" y="3124200"/>
            <a:ext cx="1143000" cy="533400"/>
          </a:xfrm>
          <a:prstGeom prst="ellipse">
            <a:avLst/>
          </a:prstGeom>
          <a:solidFill>
            <a:srgbClr val="CF4A5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629400" y="3886200"/>
            <a:ext cx="2133600" cy="1295400"/>
          </a:xfrm>
          <a:prstGeom prst="ellipse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105400" y="3200400"/>
            <a:ext cx="1371600" cy="685800"/>
          </a:xfrm>
          <a:prstGeom prst="ellips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324600" y="2057400"/>
            <a:ext cx="1600200" cy="914400"/>
          </a:xfrm>
          <a:prstGeom prst="ellipse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477000" y="2209800"/>
            <a:ext cx="1600200" cy="914400"/>
          </a:xfrm>
          <a:prstGeom prst="ellipse">
            <a:avLst/>
          </a:prstGeom>
          <a:ln>
            <a:solidFill>
              <a:srgbClr val="00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781800" y="4038600"/>
            <a:ext cx="2133600" cy="1295400"/>
          </a:xfrm>
          <a:prstGeom prst="ellipse">
            <a:avLst/>
          </a:prstGeom>
          <a:ln>
            <a:solidFill>
              <a:srgbClr val="00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P4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57800" y="3352800"/>
            <a:ext cx="1371600" cy="685800"/>
          </a:xfrm>
          <a:prstGeom prst="ellipse">
            <a:avLst/>
          </a:prstGeom>
          <a:solidFill>
            <a:srgbClr val="CF4A5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2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Pilot analysis: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cutthroat trout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4" descr="http://www.biomedcentral.com/content/figures/1471-2148-12-3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1726"/>
            <a:ext cx="5257800" cy="67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0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Pilot analysis: Lahontan cutthroat trout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7693152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Federally threatened under the ESA.</a:t>
            </a:r>
          </a:p>
          <a:p>
            <a:r>
              <a:rPr lang="en-US" dirty="0" smtClean="0"/>
              <a:t>Exists mainly in isolated populations</a:t>
            </a:r>
          </a:p>
        </p:txBody>
      </p:sp>
      <p:pic>
        <p:nvPicPr>
          <p:cNvPr id="4" name="Picture 2" descr="http://troutunlimitedblog.com/wp-content/uploads/2013/02/Lahontan_cutthroat_trout_image_USF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14662"/>
            <a:ext cx="6645477" cy="32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Side story: Pyramid Lake Lahontan cutthroat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 descr="http://4.bp.blogspot.com/-Ja22p5-z7R8/TdGaj86WPDI/AAAAAAAAAKU/zhV9P54eIZc/s1600/Pyramid+Lake%252C+Nevada+pictu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752600"/>
            <a:ext cx="629920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0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Side story: Pyramid Lake Lahontan cutthroat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7693152" cy="2895600"/>
          </a:xfrm>
        </p:spPr>
        <p:txBody>
          <a:bodyPr>
            <a:normAutofit/>
          </a:bodyPr>
          <a:lstStyle/>
          <a:p>
            <a:r>
              <a:rPr lang="en-US" dirty="0"/>
              <a:t>The “salmon trout” of Pyramid Lake</a:t>
            </a:r>
          </a:p>
          <a:p>
            <a:r>
              <a:rPr lang="en-US" dirty="0"/>
              <a:t>Up to 60 </a:t>
            </a:r>
            <a:r>
              <a:rPr lang="en-US" dirty="0" err="1"/>
              <a:t>lbs</a:t>
            </a:r>
            <a:r>
              <a:rPr lang="en-US" dirty="0"/>
              <a:t> (a giant rainbow trout is 30lbs)</a:t>
            </a:r>
          </a:p>
          <a:p>
            <a:r>
              <a:rPr lang="en-US" dirty="0"/>
              <a:t>Declared extinct in the 40s</a:t>
            </a:r>
          </a:p>
          <a:p>
            <a:r>
              <a:rPr lang="en-US" dirty="0"/>
              <a:t>Replaced with other Lahontan strains, but they never grew more than 10 </a:t>
            </a:r>
            <a:r>
              <a:rPr lang="en-US" dirty="0" err="1"/>
              <a:t>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Side story: Pyramid Lake Lahontan cutthroat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7693152" cy="3657600"/>
          </a:xfrm>
        </p:spPr>
        <p:txBody>
          <a:bodyPr>
            <a:normAutofit/>
          </a:bodyPr>
          <a:lstStyle/>
          <a:p>
            <a:r>
              <a:rPr lang="en-US" dirty="0"/>
              <a:t>The “salmon trout” of Pyramid Lake</a:t>
            </a:r>
          </a:p>
          <a:p>
            <a:r>
              <a:rPr lang="en-US" dirty="0"/>
              <a:t>Up to 60 </a:t>
            </a:r>
            <a:r>
              <a:rPr lang="en-US" dirty="0" err="1"/>
              <a:t>lbs</a:t>
            </a:r>
            <a:r>
              <a:rPr lang="en-US" dirty="0"/>
              <a:t> (a giant rainbow trout is 30lbs)</a:t>
            </a:r>
          </a:p>
          <a:p>
            <a:r>
              <a:rPr lang="en-US" dirty="0"/>
              <a:t>Declared extinct in the 40s</a:t>
            </a:r>
          </a:p>
          <a:p>
            <a:r>
              <a:rPr lang="en-US" dirty="0"/>
              <a:t>Replaced with other Lahontan strains, but they never grew more than 10 </a:t>
            </a:r>
            <a:r>
              <a:rPr lang="en-US" dirty="0" err="1" smtClean="0"/>
              <a:t>lbs</a:t>
            </a:r>
            <a:endParaRPr lang="en-US" dirty="0" smtClean="0"/>
          </a:p>
          <a:p>
            <a:r>
              <a:rPr lang="en-US" dirty="0" smtClean="0"/>
              <a:t>The Lahontan strain was “rediscovered” in a small stream in Eastern Nevada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4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http://pyramidlakeflyfishing.com/wp-content/uploads/2012/01/20-l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1" y="0"/>
            <a:ext cx="11106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7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per marys view -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The </a:t>
            </a:r>
            <a:r>
              <a:rPr lang="en-US" sz="3200" dirty="0" err="1" smtClean="0">
                <a:solidFill>
                  <a:schemeClr val="tx1"/>
                </a:solidFill>
              </a:rPr>
              <a:t>Salmonid</a:t>
            </a:r>
            <a:r>
              <a:rPr lang="en-US" sz="3200" dirty="0" smtClean="0">
                <a:solidFill>
                  <a:schemeClr val="tx1"/>
                </a:solidFill>
              </a:rPr>
              <a:t> Population Viability Project Team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226552" cy="4343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Seth Wenger, UGA River Basin Center</a:t>
            </a:r>
            <a:endParaRPr lang="en-US" sz="1900" dirty="0" smtClean="0"/>
          </a:p>
          <a:p>
            <a:r>
              <a:rPr lang="en-US" dirty="0" smtClean="0"/>
              <a:t>Erin </a:t>
            </a:r>
            <a:r>
              <a:rPr lang="en-US" dirty="0" err="1" smtClean="0"/>
              <a:t>Landguth</a:t>
            </a:r>
            <a:r>
              <a:rPr lang="en-US" dirty="0" smtClean="0"/>
              <a:t>, University of Montana</a:t>
            </a:r>
          </a:p>
          <a:p>
            <a:r>
              <a:rPr lang="en-US" dirty="0" smtClean="0"/>
              <a:t>Helen Neville, Dan </a:t>
            </a:r>
            <a:r>
              <a:rPr lang="en-US" dirty="0" err="1" smtClean="0"/>
              <a:t>Dauwalter</a:t>
            </a:r>
            <a:r>
              <a:rPr lang="en-US" dirty="0" smtClean="0"/>
              <a:t>, Robin Bjork and Kurt </a:t>
            </a:r>
            <a:r>
              <a:rPr lang="en-US" dirty="0" err="1" smtClean="0"/>
              <a:t>Fesenmyer</a:t>
            </a:r>
            <a:r>
              <a:rPr lang="en-US" dirty="0" smtClean="0"/>
              <a:t>, Trout Unlimited</a:t>
            </a:r>
          </a:p>
          <a:p>
            <a:r>
              <a:rPr lang="en-US" dirty="0" smtClean="0"/>
              <a:t>Jason Dunham, Nate </a:t>
            </a:r>
            <a:r>
              <a:rPr lang="en-US" dirty="0" err="1" smtClean="0"/>
              <a:t>Chelgren</a:t>
            </a:r>
            <a:r>
              <a:rPr lang="en-US" dirty="0" smtClean="0"/>
              <a:t>, USGS</a:t>
            </a:r>
          </a:p>
          <a:p>
            <a:r>
              <a:rPr lang="en-US" dirty="0" smtClean="0"/>
              <a:t>Dan Isaak, Charlie Luce &amp; Zach Holden, USFS Rocky Mountain Research Station</a:t>
            </a:r>
          </a:p>
          <a:p>
            <a:r>
              <a:rPr lang="en-US" dirty="0" smtClean="0"/>
              <a:t>Mary Peacock, University of Nevada-Reno</a:t>
            </a:r>
          </a:p>
          <a:p>
            <a:r>
              <a:rPr lang="en-US" dirty="0" smtClean="0"/>
              <a:t>Joe Glassy, Lupine Logic, Inc.</a:t>
            </a:r>
          </a:p>
          <a:p>
            <a:r>
              <a:rPr lang="en-US" dirty="0" smtClean="0"/>
              <a:t>Doug Peterson, US Fish &amp; Wildlife Service</a:t>
            </a:r>
          </a:p>
        </p:txBody>
      </p:sp>
    </p:spTree>
    <p:extLst>
      <p:ext uri="{BB962C8B-B14F-4D97-AF65-F5344CB8AC3E}">
        <p14:creationId xmlns:p14="http://schemas.microsoft.com/office/powerpoint/2010/main" val="41471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K8_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Helen's TU work\current projects\LCT general\photos_maps\2009 photos\Coyote Culvert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4572000" cy="342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Helen's TU work\current projects\LCT general\photos_maps\photos 2012\Beaver creek\Beav17-1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195489"/>
            <a:ext cx="4303333" cy="322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Helen's TU work\current projects\LCT general\photos_maps\fires\Maggie 10-11 fi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812030" cy="319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Helen's TU work\current projects\LCT general\photos_maps\fires\Nelson_8-14-12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195489"/>
            <a:ext cx="4886929" cy="324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Building the fish database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25582" r="6786" b="19269"/>
          <a:stretch/>
        </p:blipFill>
        <p:spPr bwMode="auto">
          <a:xfrm>
            <a:off x="304800" y="2209800"/>
            <a:ext cx="8458200" cy="329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5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Fish data organization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802682"/>
              </p:ext>
            </p:extLst>
          </p:nvPr>
        </p:nvGraphicFramePr>
        <p:xfrm>
          <a:off x="1371594" y="1600415"/>
          <a:ext cx="7467606" cy="4800388"/>
        </p:xfrm>
        <a:graphic>
          <a:graphicData uri="http://schemas.openxmlformats.org/drawingml/2006/table">
            <a:tbl>
              <a:tblPr/>
              <a:tblGrid>
                <a:gridCol w="1468130"/>
                <a:gridCol w="293628"/>
                <a:gridCol w="244048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  <a:gridCol w="273090"/>
              </a:tblGrid>
              <a:tr h="22754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Population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1992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1993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1994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1995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1996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1997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1998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1999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2001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2002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2003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Abel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Andorno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Carville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Chimney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Coyote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Dixie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Draw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EMR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Foreman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Frazer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Gance_RdCny_Warm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Gennette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Hanks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Indian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LittleJack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Maggie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Mahogany_SummerCamp_Pole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Mohawk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MRBC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NFBattle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NFHR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NFurlong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Pearl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Question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Rock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SecondBoulder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SFIndian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SFLH_Pole_Snowstorm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Smith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T_Creek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Threemile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Tierney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ToeJam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Whitehorse_OR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Wildcat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Willow_Lewis_Nelson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Willow_OR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WMR_CmpDraw_Gaws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94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2822066" y="3214128"/>
            <a:ext cx="494340" cy="31457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22066" y="1785378"/>
            <a:ext cx="480692" cy="398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Fish data organization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6" name="Group 137"/>
          <p:cNvGrpSpPr>
            <a:grpSpLocks/>
          </p:cNvGrpSpPr>
          <p:nvPr/>
        </p:nvGrpSpPr>
        <p:grpSpPr bwMode="auto">
          <a:xfrm>
            <a:off x="917066" y="1785377"/>
            <a:ext cx="1905000" cy="1428750"/>
            <a:chOff x="457200" y="730240"/>
            <a:chExt cx="1905000" cy="1429452"/>
          </a:xfrm>
        </p:grpSpPr>
        <p:pic>
          <p:nvPicPr>
            <p:cNvPr id="7" name="Picture 1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0" t="16357" r="34073" b="15349"/>
            <a:stretch>
              <a:fillRect/>
            </a:stretch>
          </p:blipFill>
          <p:spPr bwMode="auto">
            <a:xfrm>
              <a:off x="457200" y="730240"/>
              <a:ext cx="1905000" cy="14294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524000" y="1159076"/>
              <a:ext cx="685800" cy="59401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140"/>
            <p:cNvSpPr txBox="1">
              <a:spLocks noChangeArrowheads="1"/>
            </p:cNvSpPr>
            <p:nvPr/>
          </p:nvSpPr>
          <p:spPr bwMode="auto">
            <a:xfrm rot="217280">
              <a:off x="717116" y="1083168"/>
              <a:ext cx="49244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400">
                  <a:cs typeface="Arial" pitchFamily="34" charset="0"/>
                </a:rPr>
                <a:t>CALIFORNIA</a:t>
              </a:r>
            </a:p>
          </p:txBody>
        </p:sp>
        <p:sp>
          <p:nvSpPr>
            <p:cNvPr id="10" name="TextBox 141"/>
            <p:cNvSpPr txBox="1">
              <a:spLocks noChangeArrowheads="1"/>
            </p:cNvSpPr>
            <p:nvPr/>
          </p:nvSpPr>
          <p:spPr bwMode="auto">
            <a:xfrm rot="217280">
              <a:off x="781106" y="965984"/>
              <a:ext cx="4122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400">
                  <a:cs typeface="Arial" pitchFamily="34" charset="0"/>
                </a:rPr>
                <a:t>OREGON</a:t>
              </a:r>
            </a:p>
          </p:txBody>
        </p:sp>
        <p:sp>
          <p:nvSpPr>
            <p:cNvPr id="11" name="TextBox 142"/>
            <p:cNvSpPr txBox="1">
              <a:spLocks noChangeArrowheads="1"/>
            </p:cNvSpPr>
            <p:nvPr/>
          </p:nvSpPr>
          <p:spPr bwMode="auto">
            <a:xfrm rot="2443115">
              <a:off x="1300938" y="1832238"/>
              <a:ext cx="39305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400">
                  <a:cs typeface="Arial" pitchFamily="34" charset="0"/>
                </a:rPr>
                <a:t>NEVADA</a:t>
              </a:r>
            </a:p>
          </p:txBody>
        </p:sp>
        <p:sp>
          <p:nvSpPr>
            <p:cNvPr id="12" name="TextBox 143"/>
            <p:cNvSpPr txBox="1">
              <a:spLocks noChangeArrowheads="1"/>
            </p:cNvSpPr>
            <p:nvPr/>
          </p:nvSpPr>
          <p:spPr bwMode="auto">
            <a:xfrm>
              <a:off x="1936378" y="1013494"/>
              <a:ext cx="34657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400">
                  <a:cs typeface="Arial" pitchFamily="34" charset="0"/>
                </a:rPr>
                <a:t>IDAHO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60965" y="3429000"/>
            <a:ext cx="2110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/>
              <a:t>52 populations </a:t>
            </a:r>
            <a:r>
              <a:rPr lang="en-US" altLang="en-US" dirty="0"/>
              <a:t>of Lahontan cutthroat trout (LCT) </a:t>
            </a:r>
            <a:r>
              <a:rPr lang="en-US" altLang="en-US" dirty="0" smtClean="0"/>
              <a:t>with 852 sampling </a:t>
            </a:r>
            <a:r>
              <a:rPr lang="en-US" altLang="en-US" dirty="0"/>
              <a:t>sites, </a:t>
            </a:r>
            <a:r>
              <a:rPr lang="en-US" altLang="en-US" dirty="0" smtClean="0"/>
              <a:t>2,547 </a:t>
            </a:r>
            <a:r>
              <a:rPr lang="en-US" altLang="en-US" dirty="0"/>
              <a:t>sampling events, and </a:t>
            </a:r>
            <a:r>
              <a:rPr lang="en-US" altLang="en-US" dirty="0" smtClean="0"/>
              <a:t>23,757 </a:t>
            </a:r>
            <a:r>
              <a:rPr lang="en-US" altLang="en-US" dirty="0"/>
              <a:t>individual fish collected.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36" y="2133600"/>
            <a:ext cx="6200464" cy="465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88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From counts to population estimates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4114800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Raw data: counts of fish </a:t>
            </a:r>
            <a:br>
              <a:rPr lang="en-US" sz="2800" dirty="0" smtClean="0"/>
            </a:br>
            <a:r>
              <a:rPr lang="en-US" sz="2800" dirty="0" smtClean="0"/>
              <a:t>in individual passes</a:t>
            </a:r>
          </a:p>
          <a:p>
            <a:r>
              <a:rPr lang="en-US" altLang="en-US" sz="2800" dirty="0" smtClean="0"/>
              <a:t>Required: full population </a:t>
            </a:r>
            <a:br>
              <a:rPr lang="en-US" altLang="en-US" sz="2800" dirty="0" smtClean="0"/>
            </a:br>
            <a:r>
              <a:rPr lang="en-US" altLang="en-US" sz="2800" dirty="0" smtClean="0"/>
              <a:t>estimate for each year</a:t>
            </a:r>
          </a:p>
          <a:p>
            <a:r>
              <a:rPr lang="en-US" altLang="en-US" sz="2800" dirty="0" smtClean="0"/>
              <a:t>We have developed </a:t>
            </a:r>
            <a:br>
              <a:rPr lang="en-US" altLang="en-US" sz="2800" dirty="0" smtClean="0"/>
            </a:br>
            <a:r>
              <a:rPr lang="en-US" altLang="en-US" sz="2800" dirty="0" smtClean="0"/>
              <a:t>an observation model and extrapolation procedures that </a:t>
            </a:r>
            <a:br>
              <a:rPr lang="en-US" altLang="en-US" sz="2800" dirty="0" smtClean="0"/>
            </a:br>
            <a:r>
              <a:rPr lang="en-US" altLang="en-US" sz="2800" dirty="0" smtClean="0"/>
              <a:t>preserve uncertainty</a:t>
            </a:r>
          </a:p>
          <a:p>
            <a:endParaRPr lang="en-US" altLang="en-US" sz="2800" dirty="0"/>
          </a:p>
          <a:p>
            <a:endParaRPr lang="en-US" altLang="en-US" sz="2500" dirty="0"/>
          </a:p>
          <a:p>
            <a:endParaRPr lang="en-US" alt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904" r="22601" b="1744"/>
          <a:stretch/>
        </p:blipFill>
        <p:spPr>
          <a:xfrm>
            <a:off x="4724400" y="1828800"/>
            <a:ext cx="4038600" cy="44064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9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Basic observation model for 3-pass data</a:t>
            </a:r>
            <a:endParaRPr lang="en-US" sz="3600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404298"/>
              </p:ext>
            </p:extLst>
          </p:nvPr>
        </p:nvGraphicFramePr>
        <p:xfrm>
          <a:off x="1066800" y="2438400"/>
          <a:ext cx="6502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Document" r:id="rId3" imgW="5483860" imgH="1195471" progId="Word.Document.12">
                  <p:embed/>
                </p:oleObj>
              </mc:Choice>
              <mc:Fallback>
                <p:oleObj name="Document" r:id="rId3" imgW="5483860" imgH="119547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2438400"/>
                        <a:ext cx="65024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4800600"/>
            <a:ext cx="7620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Can place covariates on detection (p)</a:t>
            </a:r>
          </a:p>
          <a:p>
            <a:r>
              <a:rPr lang="en-US" sz="2800" dirty="0" smtClean="0"/>
              <a:t>Can combine with other, independent estimates of 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4337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The problem of desiccation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4114800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streams are intermittently dry</a:t>
            </a:r>
          </a:p>
          <a:p>
            <a:r>
              <a:rPr lang="en-US" altLang="en-US" sz="2800" dirty="0" smtClean="0"/>
              <a:t>There may be bias in sampling</a:t>
            </a:r>
          </a:p>
          <a:p>
            <a:r>
              <a:rPr lang="en-US" altLang="en-US" sz="2800" dirty="0" smtClean="0"/>
              <a:t>Dunham et al. are building a desiccation model. </a:t>
            </a:r>
          </a:p>
          <a:p>
            <a:endParaRPr lang="en-US" altLang="en-US" sz="2800" dirty="0" smtClean="0"/>
          </a:p>
          <a:p>
            <a:endParaRPr lang="en-US" altLang="en-US" sz="2800" dirty="0"/>
          </a:p>
          <a:p>
            <a:endParaRPr lang="en-US" altLang="en-US" sz="2500" dirty="0"/>
          </a:p>
          <a:p>
            <a:endParaRPr lang="en-US" altLang="en-US" sz="2800" dirty="0"/>
          </a:p>
          <a:p>
            <a:endParaRPr lang="en-US" sz="2800" dirty="0"/>
          </a:p>
        </p:txBody>
      </p:sp>
      <p:pic>
        <p:nvPicPr>
          <p:cNvPr id="3" name="Picture 2" descr="103_136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28838"/>
          <a:stretch/>
        </p:blipFill>
        <p:spPr>
          <a:xfrm>
            <a:off x="5029200" y="1676400"/>
            <a:ext cx="3857171" cy="475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Covariates- stream temperature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2718246" cy="434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Annual estimates of mean August stream temperature for every 1km stream </a:t>
            </a:r>
            <a:br>
              <a:rPr lang="en-US" sz="2400" dirty="0" smtClean="0"/>
            </a:br>
            <a:r>
              <a:rPr lang="en-US" sz="2400" dirty="0" smtClean="0"/>
              <a:t>segment</a:t>
            </a:r>
          </a:p>
          <a:p>
            <a:r>
              <a:rPr lang="en-US" sz="2400" dirty="0" smtClean="0"/>
              <a:t>Current and future climate conditions</a:t>
            </a:r>
          </a:p>
        </p:txBody>
      </p:sp>
      <p:pic>
        <p:nvPicPr>
          <p:cNvPr id="7" name="Picture 6" descr="D:\NASA\StreamTemp\TheBlob_withLahontan_closeUp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t="2825" r="3189" b="2418"/>
          <a:stretch/>
        </p:blipFill>
        <p:spPr bwMode="auto">
          <a:xfrm>
            <a:off x="3429000" y="1981200"/>
            <a:ext cx="5359401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87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Covariates- NDVI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366952" cy="2362200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Riparian max NDVI from Landsat 5/7/8</a:t>
            </a:r>
          </a:p>
          <a:p>
            <a:pPr lvl="1"/>
            <a:endParaRPr lang="en-US" altLang="en-US" sz="2200" dirty="0" smtClean="0"/>
          </a:p>
          <a:p>
            <a:endParaRPr lang="en-US" sz="2800" dirty="0"/>
          </a:p>
        </p:txBody>
      </p:sp>
      <p:sp>
        <p:nvSpPr>
          <p:cNvPr id="3" name="AutoShape 2" descr="https://www.fastmail.com/unsafecontent/mail-attachment/f265648u121116/%3Cimage001.jpg%4001D0502B.1AD31000%3E/?u=e6ec41ae#cidref=cid%3Aimage001.jpg%4001D0502B.1AD310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www.fastmail.com/unsafecontent/mail-attachment/f265648u121116/%3Cimage001.jpg%4001D0502B.1AD31000%3E/?u=e6ec41ae#cidref=cid%3Aimage001.jpg%4001D0502B.1AD310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www.fastmail.com/unsafecontent/mail-attachment/f265648u121116/%3Cimage001.jpg%4001D0502B.1AD31000%3E/?u=e6ec41ae#cidref=cid%3Aimage001.jpg%4001D0502B.1AD310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 descr="D:\NASA\Presentations\ND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75599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Partners / End Users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Trout Unlimited</a:t>
            </a:r>
          </a:p>
          <a:p>
            <a:r>
              <a:rPr lang="en-US" dirty="0" smtClean="0"/>
              <a:t>US Fish and Wildlife Service</a:t>
            </a:r>
          </a:p>
          <a:p>
            <a:r>
              <a:rPr lang="en-US" dirty="0" smtClean="0"/>
              <a:t>US Forest Service</a:t>
            </a:r>
          </a:p>
          <a:p>
            <a:r>
              <a:rPr lang="en-US" dirty="0" smtClean="0"/>
              <a:t>Bureau of Land Management</a:t>
            </a:r>
          </a:p>
          <a:p>
            <a:r>
              <a:rPr lang="en-US" dirty="0" smtClean="0"/>
              <a:t>Seattle City Light</a:t>
            </a:r>
          </a:p>
          <a:p>
            <a:r>
              <a:rPr lang="en-US" dirty="0" smtClean="0"/>
              <a:t>Nevada </a:t>
            </a:r>
            <a:r>
              <a:rPr lang="en-US" dirty="0" err="1" smtClean="0"/>
              <a:t>Dept</a:t>
            </a:r>
            <a:r>
              <a:rPr lang="en-US" dirty="0" smtClean="0"/>
              <a:t> of Wildlife</a:t>
            </a:r>
          </a:p>
          <a:p>
            <a:r>
              <a:rPr lang="en-US" dirty="0" smtClean="0"/>
              <a:t>California </a:t>
            </a:r>
            <a:r>
              <a:rPr lang="en-US" dirty="0" err="1" smtClean="0"/>
              <a:t>Dept</a:t>
            </a:r>
            <a:r>
              <a:rPr lang="en-US" dirty="0" smtClean="0"/>
              <a:t> of Fish and Wildlife</a:t>
            </a:r>
          </a:p>
          <a:p>
            <a:r>
              <a:rPr lang="en-US" dirty="0" smtClean="0"/>
              <a:t>Utah Division of Wildlife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26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Covariates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7848600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Habitat size: +</a:t>
            </a:r>
          </a:p>
          <a:p>
            <a:r>
              <a:rPr lang="en-US" altLang="en-US" sz="2800" dirty="0" smtClean="0"/>
              <a:t>Riparian NDVI, 1 year lag: +</a:t>
            </a:r>
            <a:endParaRPr lang="en-US" altLang="en-US" sz="2800" dirty="0"/>
          </a:p>
          <a:p>
            <a:r>
              <a:rPr lang="en-US" altLang="en-US" sz="2800" dirty="0" smtClean="0"/>
              <a:t>Stream temperature: + (hmm)</a:t>
            </a:r>
          </a:p>
          <a:p>
            <a:r>
              <a:rPr lang="en-US" altLang="en-US" sz="2800" dirty="0" smtClean="0"/>
              <a:t>Summer flow: +</a:t>
            </a:r>
          </a:p>
          <a:p>
            <a:r>
              <a:rPr lang="en-US" altLang="en-US" sz="2800" dirty="0" smtClean="0"/>
              <a:t>Winter high flow: -</a:t>
            </a:r>
          </a:p>
          <a:p>
            <a:r>
              <a:rPr lang="en-US" altLang="en-US" sz="2800" dirty="0" smtClean="0"/>
              <a:t>Winter high flow, 1 year lag: +</a:t>
            </a:r>
          </a:p>
          <a:p>
            <a:r>
              <a:rPr lang="en-US" altLang="en-US" sz="2800" dirty="0" smtClean="0"/>
              <a:t>Brook trout: -</a:t>
            </a:r>
            <a:endParaRPr lang="en-US" altLang="en-US" sz="2800" dirty="0"/>
          </a:p>
        </p:txBody>
      </p:sp>
      <p:pic>
        <p:nvPicPr>
          <p:cNvPr id="16386" name="Picture 2" descr="http://www.animalspot.net/wp-content/uploads/2012/11/Brook-Trout-Pic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73600"/>
            <a:ext cx="2819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Results- 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3429000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 ranges from ~1500 (Indian Creek) to 65,000 (Whitehorse system). Most are &lt;4000. </a:t>
            </a:r>
          </a:p>
          <a:p>
            <a:r>
              <a:rPr lang="en-US" altLang="en-US" sz="2800" dirty="0" smtClean="0"/>
              <a:t>These may be biased high. </a:t>
            </a:r>
            <a:endParaRPr lang="en-US" altLang="en-US" sz="2500" dirty="0"/>
          </a:p>
          <a:p>
            <a:endParaRPr lang="en-US" altLang="en-US" sz="2800" dirty="0"/>
          </a:p>
          <a:p>
            <a:endParaRPr lang="en-US" sz="2800" dirty="0"/>
          </a:p>
        </p:txBody>
      </p:sp>
      <p:pic>
        <p:nvPicPr>
          <p:cNvPr id="3" name="Picture 2" descr="STPVM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Results- Viability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3276600" cy="4495800"/>
          </a:xfrm>
        </p:spPr>
        <p:txBody>
          <a:bodyPr>
            <a:normAutofit/>
          </a:bodyPr>
          <a:lstStyle/>
          <a:p>
            <a:endParaRPr lang="en-US" altLang="en-US" sz="2800" dirty="0"/>
          </a:p>
          <a:p>
            <a:pPr marL="0" indent="0">
              <a:buNone/>
            </a:pPr>
            <a:r>
              <a:rPr lang="en-US" altLang="en-US" sz="2800" dirty="0" smtClean="0"/>
              <a:t>20-year extinction probabilities range from &lt;.1% to 52%</a:t>
            </a:r>
            <a:endParaRPr lang="en-US" altLang="en-US" sz="2800" dirty="0"/>
          </a:p>
          <a:p>
            <a:endParaRPr lang="en-US" sz="2800" dirty="0"/>
          </a:p>
        </p:txBody>
      </p:sp>
      <p:pic>
        <p:nvPicPr>
          <p:cNvPr id="4" name="Picture 3" descr="extinc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28800"/>
            <a:ext cx="4897711" cy="43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Results: Carrying Capacity </a:t>
            </a:r>
            <a:r>
              <a:rPr lang="en-US" sz="3200" dirty="0" err="1" smtClean="0">
                <a:solidFill>
                  <a:schemeClr val="tx1"/>
                </a:solidFill>
              </a:rPr>
              <a:t>vs</a:t>
            </a:r>
            <a:r>
              <a:rPr lang="en-US" sz="3200" dirty="0" smtClean="0">
                <a:solidFill>
                  <a:schemeClr val="tx1"/>
                </a:solidFill>
              </a:rPr>
              <a:t> Extinction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" name="Picture 6" descr="KvX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r="4938"/>
          <a:stretch/>
        </p:blipFill>
        <p:spPr>
          <a:xfrm>
            <a:off x="2362200" y="1600200"/>
            <a:ext cx="560468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5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Results: Typical Forecast of N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Picture 4" descr="example-N (1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r="4321"/>
          <a:stretch/>
        </p:blipFill>
        <p:spPr>
          <a:xfrm>
            <a:off x="2133600" y="1600200"/>
            <a:ext cx="5249333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9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Disseminating Outputs: PISCES Web Portal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9883" r="30263" b="14795"/>
          <a:stretch>
            <a:fillRect/>
          </a:stretch>
        </p:blipFill>
        <p:spPr bwMode="auto">
          <a:xfrm>
            <a:off x="1524000" y="1558758"/>
            <a:ext cx="7162800" cy="484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0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Citizen science contributions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5" name="Picture 4" descr="Screen Shot 2015-04-23 at 10.45.5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588306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9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Alternatives: niche modeling</a:t>
            </a:r>
            <a:endParaRPr lang="en-US" sz="3600" dirty="0"/>
          </a:p>
        </p:txBody>
      </p:sp>
      <p:pic>
        <p:nvPicPr>
          <p:cNvPr id="5" name="Picture 3" descr="C:\Cutthroat_Climate_Project\bullensemble5\maps\bull2040m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08" y="1704749"/>
            <a:ext cx="3387577" cy="491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Cutthroat_Climate_Project\bullensemble5\maps\bullhistme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18144"/>
            <a:ext cx="3384405" cy="49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Connecting to population assessment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52600"/>
            <a:ext cx="6258859" cy="483639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752600"/>
            <a:ext cx="2438400" cy="4495800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Conservation Portfolio</a:t>
            </a:r>
            <a:endParaRPr lang="en-US" altLang="en-US" sz="2500" dirty="0"/>
          </a:p>
          <a:p>
            <a:endParaRPr lang="en-US" alt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88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Expanding to other taxa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146" name="Picture 2" descr="D:\NASA\Renewal\Seth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18" y="1600199"/>
            <a:ext cx="3576782" cy="49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fredmiranda.com/forum/ufiles/40/5575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r="7000"/>
          <a:stretch/>
        </p:blipFill>
        <p:spPr bwMode="auto">
          <a:xfrm>
            <a:off x="5105400" y="1905000"/>
            <a:ext cx="3733800" cy="423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The motivation: better conservation planning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4492752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Population-level assessment– how “healthy” is each population?</a:t>
            </a:r>
          </a:p>
          <a:p>
            <a:r>
              <a:rPr lang="en-US" dirty="0" smtClean="0"/>
              <a:t>Taxon-level assessment– scaling up population-level data; incorporating representation, resiliency, redundancy.  </a:t>
            </a:r>
            <a:endParaRPr lang="en-US" dirty="0"/>
          </a:p>
        </p:txBody>
      </p:sp>
      <p:pic>
        <p:nvPicPr>
          <p:cNvPr id="4" name="Picture 4" descr="http://tucsi.tu.org/Maps/CRCT/HabitatIntegrit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129" t="24405" r="9255" b="18843"/>
          <a:stretch/>
        </p:blipFill>
        <p:spPr bwMode="auto">
          <a:xfrm>
            <a:off x="5545898" y="1904999"/>
            <a:ext cx="2836102" cy="395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45898" y="5967385"/>
            <a:ext cx="3180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Part of Trout </a:t>
            </a:r>
            <a:r>
              <a:rPr lang="en-US" sz="1600" i="1" dirty="0" err="1" smtClean="0"/>
              <a:t>Unlimited’s</a:t>
            </a:r>
            <a:r>
              <a:rPr lang="en-US" sz="1600" i="1" dirty="0" smtClean="0"/>
              <a:t> Conservation</a:t>
            </a:r>
            <a:br>
              <a:rPr lang="en-US" sz="1600" i="1" dirty="0" smtClean="0"/>
            </a:br>
            <a:r>
              <a:rPr lang="en-US" sz="1600" i="1" dirty="0" smtClean="0"/>
              <a:t>Success Index for Colorado cutthroat </a:t>
            </a:r>
            <a:br>
              <a:rPr lang="en-US" sz="1600" i="1" dirty="0" smtClean="0"/>
            </a:br>
            <a:r>
              <a:rPr lang="en-US" sz="1600" i="1" dirty="0" smtClean="0"/>
              <a:t>trout.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7749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Next steps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7848600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Improved flow estimates</a:t>
            </a:r>
          </a:p>
          <a:p>
            <a:r>
              <a:rPr lang="en-US" altLang="en-US" sz="2800" dirty="0" smtClean="0"/>
              <a:t>Climate scenario forecasts</a:t>
            </a:r>
          </a:p>
          <a:p>
            <a:r>
              <a:rPr lang="en-US" altLang="en-US" sz="2800" dirty="0" smtClean="0"/>
              <a:t>Models with competition</a:t>
            </a:r>
          </a:p>
          <a:p>
            <a:r>
              <a:rPr lang="en-US" altLang="en-US" sz="2800" dirty="0" smtClean="0"/>
              <a:t>Better integration with </a:t>
            </a:r>
            <a:r>
              <a:rPr lang="en-US" altLang="en-US" sz="2800" dirty="0" err="1" smtClean="0"/>
              <a:t>CDMetaPOP</a:t>
            </a:r>
            <a:endParaRPr lang="en-US" altLang="en-US" sz="2800" dirty="0" smtClean="0"/>
          </a:p>
          <a:p>
            <a:r>
              <a:rPr lang="en-US" altLang="en-US" sz="2800" dirty="0" smtClean="0"/>
              <a:t>Catastrophes</a:t>
            </a:r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712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Acknowledgements: Funding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7848600" cy="365760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NASA grant number </a:t>
            </a:r>
            <a:r>
              <a:rPr lang="en-US" sz="3200" dirty="0" smtClean="0"/>
              <a:t>NNX14AC91G</a:t>
            </a:r>
            <a:endParaRPr lang="en-US" altLang="en-US" sz="3200" dirty="0"/>
          </a:p>
          <a:p>
            <a:r>
              <a:rPr lang="en-US" altLang="en-US" sz="3200" dirty="0" smtClean="0"/>
              <a:t>Bureau of Land Management</a:t>
            </a:r>
          </a:p>
          <a:p>
            <a:r>
              <a:rPr lang="en-US" altLang="en-US" sz="3200" dirty="0" smtClean="0"/>
              <a:t>Seattle City Light</a:t>
            </a:r>
          </a:p>
          <a:p>
            <a:r>
              <a:rPr lang="en-US" altLang="en-US" sz="3200" dirty="0" smtClean="0"/>
              <a:t>Trout Unlimited</a:t>
            </a:r>
          </a:p>
          <a:p>
            <a:r>
              <a:rPr lang="en-US" altLang="en-US" sz="3200" dirty="0" smtClean="0"/>
              <a:t>US FWS</a:t>
            </a:r>
          </a:p>
          <a:p>
            <a:endParaRPr lang="en-US" altLang="en-US" sz="3200" dirty="0"/>
          </a:p>
          <a:p>
            <a:endParaRPr lang="en-US" altLang="en-US" sz="3200" dirty="0" smtClean="0"/>
          </a:p>
        </p:txBody>
      </p:sp>
      <p:sp>
        <p:nvSpPr>
          <p:cNvPr id="5" name="Rectangle 4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latinLnBrk="0" hangingPunct="1"/>
            <a:endParaRPr kumimoji="0" lang="en-US" dirty="0">
              <a:solidFill>
                <a:schemeClr val="bg1"/>
              </a:solidFill>
            </a:endParaRPr>
          </a:p>
        </p:txBody>
      </p:sp>
      <p:pic>
        <p:nvPicPr>
          <p:cNvPr id="6" name="Picture 3" descr="D:\RBC\logos_etc\new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" y="6019800"/>
            <a:ext cx="1839693" cy="8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-1" y="5971032"/>
            <a:ext cx="91492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flatheadtu.org/wp-content/uploads/2014/01/tu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19800"/>
            <a:ext cx="590550" cy="7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upload.wikimedia.org/wikipedia/en/5/5d/Montana_UM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51645"/>
            <a:ext cx="1143000" cy="78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upload.wikimedia.org/wikipedia/commons/0/08/USGS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135528"/>
            <a:ext cx="1752600" cy="6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wtip.org/drupal/sites/default/files/images/Forest_Service_Logo_1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93" y="6051645"/>
            <a:ext cx="678907" cy="7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otis.grc.nasa.gov/images/nasa_logo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6063147"/>
            <a:ext cx="889000" cy="7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www.fema.gov/sites/default/files/images/usfws-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715" y="6051645"/>
            <a:ext cx="610085" cy="7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3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per marys view -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Trout </a:t>
            </a:r>
            <a:r>
              <a:rPr lang="en-US" sz="3600" dirty="0" err="1" smtClean="0">
                <a:solidFill>
                  <a:schemeClr val="tx1"/>
                </a:solidFill>
              </a:rPr>
              <a:t>Unlimited’s</a:t>
            </a:r>
            <a:r>
              <a:rPr lang="en-US" sz="3600" dirty="0" smtClean="0">
                <a:solidFill>
                  <a:schemeClr val="tx1"/>
                </a:solidFill>
              </a:rPr>
              <a:t> Conservation Success Index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828800"/>
            <a:ext cx="661324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274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Population Viability Analysis</a:t>
            </a:r>
            <a:endParaRPr lang="en-US" sz="3600" dirty="0"/>
          </a:p>
        </p:txBody>
      </p:sp>
      <p:pic>
        <p:nvPicPr>
          <p:cNvPr id="5" name="Picture 4" descr="pvafi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5"/>
          <a:stretch/>
        </p:blipFill>
        <p:spPr>
          <a:xfrm>
            <a:off x="824238" y="1524000"/>
            <a:ext cx="7573467" cy="47244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600200" y="2806700"/>
            <a:ext cx="6400800" cy="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0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Why aren’t we using PVA more?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44958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ata-intensive– 7-10 years of consecutive abundance estimates are the minimum for each population.</a:t>
            </a:r>
          </a:p>
          <a:p>
            <a:r>
              <a:rPr lang="en-US" dirty="0"/>
              <a:t>E</a:t>
            </a:r>
            <a:r>
              <a:rPr lang="en-US" dirty="0" smtClean="0"/>
              <a:t>ach population is modeled separately. Limited options for extrapolation. </a:t>
            </a:r>
          </a:p>
          <a:p>
            <a:r>
              <a:rPr lang="en-US" dirty="0" smtClean="0"/>
              <a:t>Alternative modeling approaches (e.g., RAMAS) require parameters that must be estimated from literature values– make limited use of field data.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32648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Lots of fish </a:t>
            </a:r>
            <a:r>
              <a:rPr lang="en-US" sz="3600" dirty="0">
                <a:solidFill>
                  <a:schemeClr val="tx1"/>
                </a:solidFill>
              </a:rPr>
              <a:t>d</a:t>
            </a:r>
            <a:r>
              <a:rPr lang="en-US" sz="3600" dirty="0" smtClean="0">
                <a:solidFill>
                  <a:schemeClr val="tx1"/>
                </a:solidFill>
              </a:rPr>
              <a:t>ata </a:t>
            </a:r>
            <a:r>
              <a:rPr lang="en-US" sz="3600" dirty="0">
                <a:solidFill>
                  <a:schemeClr val="tx1"/>
                </a:solidFill>
              </a:rPr>
              <a:t>e</a:t>
            </a:r>
            <a:r>
              <a:rPr lang="en-US" sz="3600" dirty="0" smtClean="0">
                <a:solidFill>
                  <a:schemeClr val="tx1"/>
                </a:solidFill>
              </a:rPr>
              <a:t>xist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2" descr="C:\Cutthroat_Climate_Project\Presentations\WDAFS2013\allsi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4953000" cy="50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90114" y="2819400"/>
            <a:ext cx="211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Some of the existing fish collection sites in </a:t>
            </a:r>
            <a:br>
              <a:rPr lang="en-US" sz="1600" i="1" dirty="0" smtClean="0"/>
            </a:br>
            <a:r>
              <a:rPr lang="en-US" sz="1600" i="1" dirty="0" smtClean="0"/>
              <a:t>the Rocky Mountain West. We are organizing subsets of these data as part of this project.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802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Alternatives: niche modeling</a:t>
            </a:r>
            <a:endParaRPr lang="en-US" sz="3600" dirty="0"/>
          </a:p>
        </p:txBody>
      </p:sp>
      <p:pic>
        <p:nvPicPr>
          <p:cNvPr id="5" name="Picture 3" descr="C:\Cutthroat_Climate_Project\bullensemble5\maps\bull2040m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08" y="1704749"/>
            <a:ext cx="3387577" cy="491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Cutthroat_Climate_Project\bullensemble5\maps\bullhistme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18144"/>
            <a:ext cx="3384405" cy="49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3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6585CF"/>
      </a:accent1>
      <a:accent2>
        <a:srgbClr val="5C9353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15644</TotalTime>
  <Words>944</Words>
  <Application>Microsoft Office PowerPoint</Application>
  <PresentationFormat>On-screen Show (4:3)</PresentationFormat>
  <Paragraphs>1037</Paragraphs>
  <Slides>42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Median</vt:lpstr>
      <vt:lpstr>Document</vt:lpstr>
      <vt:lpstr>Microsoft Word Document</vt:lpstr>
      <vt:lpstr>The Salmonid Population  Viability Project  Seth Wenger, UGA River Basin Center</vt:lpstr>
      <vt:lpstr>The Salmonid Population Viability Project Team</vt:lpstr>
      <vt:lpstr>Partners / End Users</vt:lpstr>
      <vt:lpstr>The motivation: better conservation planning</vt:lpstr>
      <vt:lpstr>Trout Unlimited’s Conservation Success Index</vt:lpstr>
      <vt:lpstr>Population Viability Analysis</vt:lpstr>
      <vt:lpstr>Why aren’t we using PVA more?</vt:lpstr>
      <vt:lpstr>Lots of fish data exist</vt:lpstr>
      <vt:lpstr>Alternatives: niche modeling</vt:lpstr>
      <vt:lpstr>What we’re doing</vt:lpstr>
      <vt:lpstr>STPVM- core model</vt:lpstr>
      <vt:lpstr>STPVM, cont’d</vt:lpstr>
      <vt:lpstr>Pilot analysis:  cutthroat trout</vt:lpstr>
      <vt:lpstr>Pilot analysis: Lahontan cutthroat trout</vt:lpstr>
      <vt:lpstr>Side story: Pyramid Lake Lahontan cutthroat</vt:lpstr>
      <vt:lpstr>Side story: Pyramid Lake Lahontan cutthroat</vt:lpstr>
      <vt:lpstr>Side story: Pyramid Lake Lahontan cutthroat</vt:lpstr>
      <vt:lpstr>PowerPoint Presentation</vt:lpstr>
      <vt:lpstr>PowerPoint Presentation</vt:lpstr>
      <vt:lpstr>PowerPoint Presentation</vt:lpstr>
      <vt:lpstr>PowerPoint Presentation</vt:lpstr>
      <vt:lpstr>Building the fish database</vt:lpstr>
      <vt:lpstr>Fish data organization</vt:lpstr>
      <vt:lpstr>Fish data organization</vt:lpstr>
      <vt:lpstr>From counts to population estimates</vt:lpstr>
      <vt:lpstr>Basic observation model for 3-pass data</vt:lpstr>
      <vt:lpstr>The problem of desiccation</vt:lpstr>
      <vt:lpstr>Covariates- stream temperature</vt:lpstr>
      <vt:lpstr>Covariates- NDVI</vt:lpstr>
      <vt:lpstr>Covariates</vt:lpstr>
      <vt:lpstr>Results- K</vt:lpstr>
      <vt:lpstr>Results- Viability</vt:lpstr>
      <vt:lpstr>Results: Carrying Capacity vs Extinction</vt:lpstr>
      <vt:lpstr>Results: Typical Forecast of N</vt:lpstr>
      <vt:lpstr>Disseminating Outputs: PISCES Web Portal</vt:lpstr>
      <vt:lpstr>Citizen science contributions</vt:lpstr>
      <vt:lpstr>Alternatives: niche modeling</vt:lpstr>
      <vt:lpstr>Connecting to population assessment</vt:lpstr>
      <vt:lpstr>Expanding to other taxa</vt:lpstr>
      <vt:lpstr>Next steps</vt:lpstr>
      <vt:lpstr>Acknowledgements: Funding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Figures for ENGR 8560 Project</dc:title>
  <dc:creator>Kyle McKay</dc:creator>
  <cp:lastModifiedBy>admin</cp:lastModifiedBy>
  <cp:revision>925</cp:revision>
  <dcterms:created xsi:type="dcterms:W3CDTF">2006-08-16T00:00:00Z</dcterms:created>
  <dcterms:modified xsi:type="dcterms:W3CDTF">2015-04-23T16:58:31Z</dcterms:modified>
</cp:coreProperties>
</file>